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Override PartName="/ppt/slides/slidea.xml" ContentType="application/vnd.openxmlformats-officedocument.presentationml.slide+xml"/>
  <Override PartName="/ppt/notesSlides/notesSlide9.xml" ContentType="application/vnd.openxmlformats-officedocument.presentationml.notesSlide+xml"/>
  <Override PartName="/ppt/slides/slideb.xml" ContentType="application/vnd.openxmlformats-officedocument.presentationml.slide+xml"/>
  <Override PartName="/ppt/notesSlides/notesSlidea.xml" ContentType="application/vnd.openxmlformats-officedocument.presentationml.notesSlide+xml"/>
  <Override PartName="/ppt/slides/slidec.xml" ContentType="application/vnd.openxmlformats-officedocument.presentationml.slide+xml"/>
  <Override PartName="/ppt/notesSlides/notesSlideb.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 id="264" r:id="RelId7"/>
    <p:sldId id="265" r:id="RelId8"/>
    <p:sldId id="266" r:id="RelId9"/>
    <p:sldId id="267" r:id="Rel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 Type="http://schemas.openxmlformats.org/officeDocument/2006/relationships/slide" Target="/ppt/slides/slide9.xml" Id="RelId7" /><Relationship Type="http://schemas.openxmlformats.org/officeDocument/2006/relationships/slide" Target="/ppt/slides/slidea.xml" Id="RelId8" /><Relationship Type="http://schemas.openxmlformats.org/officeDocument/2006/relationships/slide" Target="/ppt/slides/slideb.xml" Id="RelId9" /><Relationship Type="http://schemas.openxmlformats.org/officeDocument/2006/relationships/slide" Target="/ppt/slides/slidec.xml" Id="RelId10"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media/imageb.png>
</file>

<file path=ppt/media/imagec.png>
</file>

<file path=ppt/media/imaged.png>
</file>

<file path=ppt/media/imagee.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Finance view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view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Market view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Supply chain view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executive view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Market view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Help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Menu</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Help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filter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Menu</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Highlights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Performance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Help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filter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Menu</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Highlights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waterfallChart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show segment view</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Show GM%</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GM% 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market /region slicer </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market view</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Highlights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Menu</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filter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Help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Help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filter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Menu</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Highlights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Performance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Performance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Help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filter icon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Menu</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Highlights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hundredPercentStackedBarChart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8.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Help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FY Filter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9.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Help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Menu</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Home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Info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Finance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Market_view</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Supply chain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Executive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support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flyout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close cover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close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a.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NS$ &amp; GM% For </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b.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Post discount trend For </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a4d8eefe-c22b-41f8-bf4a-487b07e3774f?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b21709172ba947fe" /><Relationship Type="http://schemas.openxmlformats.org/officeDocument/2006/relationships/slideLayout" Target="/ppt/slideLayouts/slideLayout8.xml" Id="R8afe878073af4372" /><Relationship Type="http://schemas.openxmlformats.org/officeDocument/2006/relationships/hyperlink" Target="https://app.powerbi.com/groups/me/reports/a4d8eefe-c22b-41f8-bf4a-487b07e3774f/?pbi_source=PowerPoint" TargetMode="External" Id="RelId0" /><Relationship Type="http://schemas.openxmlformats.org/officeDocument/2006/relationships/image" Target="/ppt/media/image4.png" Id="imgId62905335"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b1c260a0de7141d2" /><Relationship Type="http://schemas.openxmlformats.org/officeDocument/2006/relationships/slideLayout" Target="/ppt/slideLayouts/slideLayout8.xml" Id="Ra367a34c0d944798" /><Relationship Type="http://schemas.openxmlformats.org/officeDocument/2006/relationships/hyperlink" Target="https://app.powerbi.com/groups/me/reports/a4d8eefe-c22b-41f8-bf4a-487b07e3774f/?pbi_source=PowerPoint" TargetMode="External" Id="RelId1" /><Relationship Type="http://schemas.openxmlformats.org/officeDocument/2006/relationships/image" Target="/ppt/media/image5.png" Id="imgId62905336"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91af6d48fa96470c" /><Relationship Type="http://schemas.openxmlformats.org/officeDocument/2006/relationships/slideLayout" Target="/ppt/slideLayouts/slideLayout8.xml" Id="R730d29c873cb430e" /><Relationship Type="http://schemas.openxmlformats.org/officeDocument/2006/relationships/hyperlink" Target="https://app.powerbi.com/groups/me/reports/a4d8eefe-c22b-41f8-bf4a-487b07e3774f/?pbi_source=PowerPoint" TargetMode="External" Id="RelId2" /><Relationship Type="http://schemas.openxmlformats.org/officeDocument/2006/relationships/image" Target="/ppt/media/image6.png" Id="imgId62905337"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4e9993a47e96470f" /><Relationship Type="http://schemas.openxmlformats.org/officeDocument/2006/relationships/slideLayout" Target="/ppt/slideLayouts/slideLayout8.xml" Id="R539f006d88124256" /><Relationship Type="http://schemas.openxmlformats.org/officeDocument/2006/relationships/hyperlink" Target="https://app.powerbi.com/groups/me/reports/a4d8eefe-c22b-41f8-bf4a-487b07e3774f/?pbi_source=PowerPoint" TargetMode="External" Id="RelId3" /><Relationship Type="http://schemas.openxmlformats.org/officeDocument/2006/relationships/image" Target="/ppt/media/image7.png" Id="imgId62905338"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15e275780d2242b5" /><Relationship Type="http://schemas.openxmlformats.org/officeDocument/2006/relationships/slideLayout" Target="/ppt/slideLayouts/slideLayout8.xml" Id="Rfb94d5c7c9e647a2" /><Relationship Type="http://schemas.openxmlformats.org/officeDocument/2006/relationships/hyperlink" Target="https://app.powerbi.com/groups/me/reports/a4d8eefe-c22b-41f8-bf4a-487b07e3774f/?pbi_source=PowerPoint" TargetMode="External" Id="RelId4" /><Relationship Type="http://schemas.openxmlformats.org/officeDocument/2006/relationships/image" Target="/ppt/media/image8.png" Id="imgId62905339"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6e25e5f8b2584d3f" /><Relationship Type="http://schemas.openxmlformats.org/officeDocument/2006/relationships/slideLayout" Target="/ppt/slideLayouts/slideLayout8.xml" Id="Rde1882f81b5348fb" /><Relationship Type="http://schemas.openxmlformats.org/officeDocument/2006/relationships/hyperlink" Target="https://app.powerbi.com/groups/me/reports/a4d8eefe-c22b-41f8-bf4a-487b07e3774f/?pbi_source=PowerPoint" TargetMode="External" Id="RelId5" /><Relationship Type="http://schemas.openxmlformats.org/officeDocument/2006/relationships/image" Target="/ppt/media/image9.png" Id="imgId62905340"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5cd69ed8508f427c" /><Relationship Type="http://schemas.openxmlformats.org/officeDocument/2006/relationships/slideLayout" Target="/ppt/slideLayouts/slideLayout8.xml" Id="Rf18063a5cdf94553" /><Relationship Type="http://schemas.openxmlformats.org/officeDocument/2006/relationships/hyperlink" Target="https://app.powerbi.com/groups/me/reports/a4d8eefe-c22b-41f8-bf4a-487b07e3774f/?pbi_source=PowerPoint" TargetMode="External" Id="RelId6" /><Relationship Type="http://schemas.openxmlformats.org/officeDocument/2006/relationships/image" Target="/ppt/media/imagea.png" Id="imgId62905341"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bf5ea7c632ce4e1d" /><Relationship Type="http://schemas.openxmlformats.org/officeDocument/2006/relationships/slideLayout" Target="/ppt/slideLayouts/slideLayout8.xml" Id="Rb39533420d664c4d" /><Relationship Type="http://schemas.openxmlformats.org/officeDocument/2006/relationships/hyperlink" Target="https://app.powerbi.com/groups/me/reports/a4d8eefe-c22b-41f8-bf4a-487b07e3774f/?pbi_source=PowerPoint" TargetMode="External" Id="RelId7" /><Relationship Type="http://schemas.openxmlformats.org/officeDocument/2006/relationships/image" Target="/ppt/media/imageb.png" Id="imgId62905342" /></Relationships>
</file>

<file path=ppt/slides/_rels/slidea.xml.rels>&#65279;<?xml version="1.0" encoding="utf-8"?><Relationships xmlns="http://schemas.openxmlformats.org/package/2006/relationships"><Relationship Type="http://schemas.openxmlformats.org/officeDocument/2006/relationships/notesSlide" Target="/ppt/notesSlides/notesSlide9.xml" Id="Re9b374e8c2d74da6" /><Relationship Type="http://schemas.openxmlformats.org/officeDocument/2006/relationships/slideLayout" Target="/ppt/slideLayouts/slideLayout8.xml" Id="R06502bf87d824123" /><Relationship Type="http://schemas.openxmlformats.org/officeDocument/2006/relationships/hyperlink" Target="https://app.powerbi.com/groups/me/reports/a4d8eefe-c22b-41f8-bf4a-487b07e3774f/?pbi_source=PowerPoint" TargetMode="External" Id="RelId8" /><Relationship Type="http://schemas.openxmlformats.org/officeDocument/2006/relationships/image" Target="/ppt/media/imagec.png" Id="imgId62905343" /></Relationships>
</file>

<file path=ppt/slides/_rels/slideb.xml.rels>&#65279;<?xml version="1.0" encoding="utf-8"?><Relationships xmlns="http://schemas.openxmlformats.org/package/2006/relationships"><Relationship Type="http://schemas.openxmlformats.org/officeDocument/2006/relationships/notesSlide" Target="/ppt/notesSlides/notesSlidea.xml" Id="Ra54ff3c4a90249f3" /><Relationship Type="http://schemas.openxmlformats.org/officeDocument/2006/relationships/slideLayout" Target="/ppt/slideLayouts/slideLayout8.xml" Id="Rfe33b7b5f7ff422f" /><Relationship Type="http://schemas.openxmlformats.org/officeDocument/2006/relationships/hyperlink" Target="https://app.powerbi.com/groups/me/reports/a4d8eefe-c22b-41f8-bf4a-487b07e3774f/?pbi_source=PowerPoint" TargetMode="External" Id="RelId9" /><Relationship Type="http://schemas.openxmlformats.org/officeDocument/2006/relationships/image" Target="/ppt/media/imaged.png" Id="imgId62905344" /></Relationships>
</file>

<file path=ppt/slides/_rels/slidec.xml.rels>&#65279;<?xml version="1.0" encoding="utf-8"?><Relationships xmlns="http://schemas.openxmlformats.org/package/2006/relationships"><Relationship Type="http://schemas.openxmlformats.org/officeDocument/2006/relationships/notesSlide" Target="/ppt/notesSlides/notesSlideb.xml" Id="R7910323111ef4a96" /><Relationship Type="http://schemas.openxmlformats.org/officeDocument/2006/relationships/slideLayout" Target="/ppt/slideLayouts/slideLayout8.xml" Id="R09a9f4cb305243aa" /><Relationship Type="http://schemas.openxmlformats.org/officeDocument/2006/relationships/hyperlink" Target="https://app.powerbi.com/groups/me/reports/a4d8eefe-c22b-41f8-bf4a-487b07e3774f/?pbi_source=PowerPoint" TargetMode="External" Id="RelId10" /><Relationship Type="http://schemas.openxmlformats.org/officeDocument/2006/relationships/image" Target="/ppt/media/imagee.png" Id="imgId62905345"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Business insights 360. Codebasics</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10/16/2024 3:40:14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9/25/2024 3:02:35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actionButton ,shape ,image ,cardVisual ,cardVisual ,actionButton ,Finance view icon ,Sales view icon ,Market view icon ,Supply chain view icon ,executive view icon ,Market view icon ,actionButton ,actionButton ,actionButton ,actionButton ,actionButton ,actionButton ,image ,image ,actionButton ,textbox.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6290533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actionButton ,actionButton ,actionButton ,actionButton ,actionButton ,actionButton ,shape ,actionButton ,Help ,Menu ,textbox ,image ,image ,textbox ,shape ,shape ,shape ,shape ,textbox ,textbox.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62905336"/>
          <a:stretch xmlns:a="http://schemas.openxmlformats.org/drawingml/2006/main">
            <a:fillRect/>
          </a:stretch>
        </p:blipFill>
        <p:spPr>
          <a:xfrm xmlns:a="http://schemas.openxmlformats.org/drawingml/2006/main">
            <a:off x="0" y="28575"/>
            <a:ext cx="12192000" cy="679132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 Info</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actionButton ,actionButton ,actionButton ,actionButton ,actionButton ,shape ,shape ,actionButton ,actionButton ,Help ,filter icon ,Menu ,shape ,slicer ,slicer ,slicer ,slicer ,slicer ,slicer ,slicer ,shape ,actionButton ,textbox ,cardVisual ,image ,image ,textbox ,Highlights ,shape ,shape ,shape ,shape ,pivotTable ,shape ,shape ,Net Sales Performance over time ,card ,shape ,shape ,shape ,pivotTable ,slicer ,slicer ,shape ,image ,card ,shape ,textbox.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62905337"/>
          <a:stretch xmlns:a="http://schemas.openxmlformats.org/drawingml/2006/main">
            <a:fillRect/>
          </a:stretch>
        </p:blipFill>
        <p:spPr>
          <a:xfrm xmlns:a="http://schemas.openxmlformats.org/drawingml/2006/main">
            <a:off x="0" y="152400"/>
            <a:ext cx="12192000" cy="653415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Finance report</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actionButton ,actionButton ,actionButton ,actionButton ,actionButton ,shape ,shape ,actionButton ,actionButton ,Help ,filter icon ,Menu ,shape ,slicer ,slicer ,slicer ,slicer ,slicer ,slicer ,slicer ,shape ,actionButton ,textbox ,image ,image ,textbox ,Highlights ,shape ,shape ,image ,scatterChart ,slicer ,donutChart ,donutChart ,slicer ,clusteredBarChart ,shape ,pivotTable ,shape ,shape ,shape ,shape ,shape ,textbox ,textbox.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62905338"/>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report</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waterfallChart ,shape ,pivotTable ,actionButton ,show segment view ,textbox ,slicer ,pieChart ,slicer ,actionButton ,Show GM% ,GM% Visual ,image ,textbox ,market /region slicer  ,market view ,shape ,shape ,shape ,shape ,slicer ,shape ,shape ,shape ,Highlights ,textbox ,image ,image ,textbox ,actionButton ,shape ,slicer ,slicer ,slicer ,slicer ,slicer ,slicer ,slicer ,shape ,Menu ,filter icon ,Help ,actionButton ,actionButton ,shape ,shape ,actionButton ,actionButton ,actionButton ,actionButton ,actionButton ,actionButton ,actionButton ,actionButton.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62905339"/>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Market report</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actionButton ,actionButton ,actionButton ,actionButton ,actionButton ,shape ,shape ,actionButton ,actionButton ,Help ,filter icon ,Menu ,shape ,slicer ,slicer ,slicer ,slicer ,slicer ,slicer ,slicer ,shape ,actionButton ,textbox ,cardVisual ,image ,image ,Highlights ,shape ,shape ,shape ,shape ,shape ,shape ,Net Sales Performance over time ,shape ,image ,Net Sales Performance over time ,shape ,lineClusteredColumnComboChart ,shape ,textbox ,textbox ,textbox.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62905340"/>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Supply Chain report</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actionButton ,actionButton ,actionButton ,actionButton ,actionButton ,shape ,shape ,actionButton ,actionButton ,Help ,filter icon ,Menu ,shape ,slicer ,slicer ,slicer ,slicer ,slicer ,slicer ,slicer ,shape ,actionButton ,textbox ,image ,image ,textbox ,Highlights ,shape ,shape ,shape ,shape ,shape ,cardVisual ,image ,pivotTable ,pivotTable ,shape ,shape ,tableEx ,shape ,ribbonChart ,shape ,areaChart ,shape ,hundredPercentStackedBarChart ,shape ,slicer ,shape ,shape ,textbox.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62905341"/>
          <a:stretch xmlns:a="http://schemas.openxmlformats.org/drawingml/2006/main">
            <a:fillRect/>
          </a:stretch>
        </p:blipFill>
        <p:spPr>
          <a:xfrm xmlns:a="http://schemas.openxmlformats.org/drawingml/2006/main">
            <a:off x="0" y="152400"/>
            <a:ext cx="12192000" cy="653415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Executive report</a:t>
            </a:r>
          </a:p>
        </p:txBody>
      </p:sp>
    </p:spTree>
    <p:clrMapOvr>
      <a:masterClrMapping xmlns:a="http://schemas.openxmlformats.org/drawingml/2006/main"/>
    </p:clrMapOvr>
  </p:cSld>
</p:sld>
</file>

<file path=ppt/slides/slide9.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actionButton ,actionButton ,actionButton ,actionButton ,actionButton ,shape ,shape ,actionButton ,actionButton ,Help ,shape ,slicer ,slicer ,slicer ,slicer ,slicer ,slicer ,slicer ,shape ,actionButton ,textbox ,image ,image ,textbox ,shape ,shape ,shape ,shape ,shape ,cardVisual ,clusteredColumnChart ,shape ,shape ,shape ,image ,image ,tableEx ,slicer ,barChart ,slicer ,shape ,shape ,FY Filter ,image. Please refer to the notes on this slide for details">
            <a:hlinkClick xmlns:r="http://schemas.openxmlformats.org/officeDocument/2006/relationships" xmlns:a="http://schemas.openxmlformats.org/drawingml/2006/main" r:id="RelId7"/>
          </p:cNvPr>
          <p:cNvPicPr>
            <a:picLocks xmlns:a="http://schemas.openxmlformats.org/drawingml/2006/main" noChangeAspect="1"/>
          </p:cNvPicPr>
          <p:nvPr/>
        </p:nvPicPr>
        <p:blipFill>
          <a:blip xmlns:r="http://schemas.openxmlformats.org/officeDocument/2006/relationships" xmlns:a="http://schemas.openxmlformats.org/drawingml/2006/main" r:embed="imgId62905342"/>
          <a:stretch xmlns:a="http://schemas.openxmlformats.org/drawingml/2006/main">
            <a:fillRect/>
          </a:stretch>
        </p:blipFill>
        <p:spPr>
          <a:xfrm xmlns:a="http://schemas.openxmlformats.org/drawingml/2006/main">
            <a:off x="0" y="152400"/>
            <a:ext cx="12192000" cy="653415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Mr. Haryali Request</a:t>
            </a:r>
          </a:p>
        </p:txBody>
      </p:sp>
    </p:spTree>
    <p:clrMapOvr>
      <a:masterClrMapping xmlns:a="http://schemas.openxmlformats.org/drawingml/2006/main"/>
    </p:clrMapOvr>
  </p:cSld>
</p:sld>
</file>

<file path=ppt/slides/slidea.xml><?xml version="1.0" encoding="utf-8"?>
<p:sld xmlns:p="http://schemas.openxmlformats.org/presentationml/2006/main">
  <p:cSld>
    <p:spTree>
      <p:nvGrpSpPr>
        <p:cNvPr id="1" name=""/>
        <p:cNvGrpSpPr/>
        <p:nvPr/>
      </p:nvGrpSpPr>
      <p:grpSpPr/>
      <p:pic>
        <p:nvPicPr>
          <p:cNvPr id="3" name="Picture" title="This slide contains the following visuals: Help ,textbox ,Menu ,Home ,Info ,Finance ,actionButton ,Market_view ,Supply chain ,Executive ,support ,flyout ,close cover ,close button ,shape ,textbox ,shape ,shape ,shape ,shape ,shape ,image ,image. Please refer to the notes on this slide for details">
            <a:hlinkClick xmlns:r="http://schemas.openxmlformats.org/officeDocument/2006/relationships" xmlns:a="http://schemas.openxmlformats.org/drawingml/2006/main" r:id="RelId8"/>
          </p:cNvPr>
          <p:cNvPicPr>
            <a:picLocks xmlns:a="http://schemas.openxmlformats.org/drawingml/2006/main" noChangeAspect="1"/>
          </p:cNvPicPr>
          <p:nvPr/>
        </p:nvPicPr>
        <p:blipFill>
          <a:blip xmlns:r="http://schemas.openxmlformats.org/officeDocument/2006/relationships" xmlns:a="http://schemas.openxmlformats.org/drawingml/2006/main" r:embed="imgId62905343"/>
          <a:stretch xmlns:a="http://schemas.openxmlformats.org/drawingml/2006/main">
            <a:fillRect/>
          </a:stretch>
        </p:blipFill>
        <p:spPr>
          <a:xfrm xmlns:a="http://schemas.openxmlformats.org/drawingml/2006/main">
            <a:off x="0" y="38100"/>
            <a:ext cx="12192000" cy="67722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Support</a:t>
            </a:r>
          </a:p>
        </p:txBody>
      </p:sp>
    </p:spTree>
    <p:clrMapOvr>
      <a:masterClrMapping xmlns:a="http://schemas.openxmlformats.org/drawingml/2006/main"/>
    </p:clrMapOvr>
  </p:cSld>
</p:sld>
</file>

<file path=ppt/slides/slideb.xml><?xml version="1.0" encoding="utf-8"?>
<p:sld xmlns:p="http://schemas.openxmlformats.org/presentationml/2006/main">
  <p:cSld>
    <p:spTree>
      <p:nvGrpSpPr>
        <p:cNvPr id="1" name=""/>
        <p:cNvGrpSpPr/>
        <p:nvPr/>
      </p:nvGrpSpPr>
      <p:grpSpPr/>
      <p:pic>
        <p:nvPicPr>
          <p:cNvPr id="3" name="Picture" title="This slide contains the following visuals: NS$ &amp; GM% For  ,shape ,shape ,cardVisual ,image. Please refer to the notes on this slide for details">
            <a:hlinkClick xmlns:r="http://schemas.openxmlformats.org/officeDocument/2006/relationships" xmlns:a="http://schemas.openxmlformats.org/drawingml/2006/main" r:id="RelId9"/>
          </p:cNvPr>
          <p:cNvPicPr>
            <a:picLocks xmlns:a="http://schemas.openxmlformats.org/drawingml/2006/main" noChangeAspect="1"/>
          </p:cNvPicPr>
          <p:nvPr/>
        </p:nvPicPr>
        <p:blipFill>
          <a:blip xmlns:r="http://schemas.openxmlformats.org/officeDocument/2006/relationships" xmlns:a="http://schemas.openxmlformats.org/drawingml/2006/main" r:embed="imgId62905344"/>
          <a:stretch xmlns:a="http://schemas.openxmlformats.org/drawingml/2006/main">
            <a:fillRect/>
          </a:stretch>
        </p:blipFill>
        <p:spPr>
          <a:xfrm xmlns:a="http://schemas.openxmlformats.org/drawingml/2006/main">
            <a:off x="3048000" y="1619250"/>
            <a:ext cx="6096000" cy="36195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Sales_trend(tool-tip)</a:t>
            </a:r>
          </a:p>
        </p:txBody>
      </p:sp>
    </p:spTree>
    <p:clrMapOvr>
      <a:masterClrMapping xmlns:a="http://schemas.openxmlformats.org/drawingml/2006/main"/>
    </p:clrMapOvr>
  </p:cSld>
</p:sld>
</file>

<file path=ppt/slides/slidec.xml><?xml version="1.0" encoding="utf-8"?>
<p:sld xmlns:p="http://schemas.openxmlformats.org/presentationml/2006/main">
  <p:cSld>
    <p:spTree>
      <p:nvGrpSpPr>
        <p:cNvPr id="1" name=""/>
        <p:cNvGrpSpPr/>
        <p:nvPr/>
      </p:nvGrpSpPr>
      <p:grpSpPr/>
      <p:pic>
        <p:nvPicPr>
          <p:cNvPr id="3" name="Picture" title="This slide contains the following visuals: Post discount trend For  ,shape ,shape ,image. Please refer to the notes on this slide for details">
            <a:hlinkClick xmlns:r="http://schemas.openxmlformats.org/officeDocument/2006/relationships" xmlns:a="http://schemas.openxmlformats.org/drawingml/2006/main" r:id="RelId10"/>
          </p:cNvPr>
          <p:cNvPicPr>
            <a:picLocks xmlns:a="http://schemas.openxmlformats.org/drawingml/2006/main" noChangeAspect="1"/>
          </p:cNvPicPr>
          <p:nvPr/>
        </p:nvPicPr>
        <p:blipFill>
          <a:blip xmlns:r="http://schemas.openxmlformats.org/officeDocument/2006/relationships" xmlns:a="http://schemas.openxmlformats.org/drawingml/2006/main" r:embed="imgId62905345"/>
          <a:stretch xmlns:a="http://schemas.openxmlformats.org/drawingml/2006/main">
            <a:fillRect/>
          </a:stretch>
        </p:blipFill>
        <p:spPr>
          <a:xfrm xmlns:a="http://schemas.openxmlformats.org/drawingml/2006/main">
            <a:off x="3048000" y="1619250"/>
            <a:ext cx="6096000" cy="36195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post discount_trend(tool-tip)</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